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-4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23/04/2011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Documento_di_Microsoft_Word1.docx"/><Relationship Id="rId5" Type="http://schemas.openxmlformats.org/officeDocument/2006/relationships/image" Target="../media/image8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package" Target="../embeddings/Documento_di_Microsoft_Word2.docx"/><Relationship Id="rId5" Type="http://schemas.openxmlformats.org/officeDocument/2006/relationships/image" Target="../media/image9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Aritmetica modulare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Zn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7338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Artmetica</a:t>
            </a:r>
            <a:r>
              <a:rPr lang="it-IT" dirty="0"/>
              <a:t> </a:t>
            </a:r>
            <a:r>
              <a:rPr lang="it-IT" dirty="0" smtClean="0"/>
              <a:t>modulare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L'aritmetica modulare (a volte detta aritmetica dell'orologio poiché su tale principio si basa il calcolo delle ore a cicli di 12 o 24) rappresenta un importante ramo della matematica. </a:t>
            </a:r>
            <a:endParaRPr lang="it-IT" dirty="0" smtClean="0"/>
          </a:p>
          <a:p>
            <a:r>
              <a:rPr lang="it-IT" dirty="0"/>
              <a:t>T</a:t>
            </a:r>
            <a:r>
              <a:rPr lang="it-IT" dirty="0" smtClean="0"/>
              <a:t>rova </a:t>
            </a:r>
            <a:r>
              <a:rPr lang="it-IT" dirty="0"/>
              <a:t>applicazioni nella crittografia, nella teoria dei numeri (in particolare nella ricerca dei numeri primi), ed è alla base di molte delle più comuni operazioni aritmetiche e algebriche.</a:t>
            </a:r>
          </a:p>
          <a:p>
            <a:r>
              <a:rPr lang="it-IT" dirty="0"/>
              <a:t>Si tratta di un sistema di aritmetica degli interi, nel quale i numeri "si avvolgono su se stessi" ogni volta che raggiungono i multipli di un determinato numero </a:t>
            </a:r>
            <a:r>
              <a:rPr lang="it-IT" dirty="0" err="1"/>
              <a:t>n</a:t>
            </a:r>
            <a:r>
              <a:rPr lang="it-IT" dirty="0"/>
              <a:t>, detto modulo. 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801032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relazione di congruenza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L'aritmetica modulare si basa sul concetto di congruenza modulo n. </a:t>
            </a:r>
            <a:endParaRPr lang="it-IT" dirty="0" smtClean="0"/>
          </a:p>
          <a:p>
            <a:r>
              <a:rPr lang="it-IT" dirty="0" smtClean="0"/>
              <a:t>Dati </a:t>
            </a:r>
            <a:r>
              <a:rPr lang="it-IT" dirty="0"/>
              <a:t>tre numeri interi a, b, </a:t>
            </a:r>
            <a:r>
              <a:rPr lang="it-IT" dirty="0" err="1"/>
              <a:t>n</a:t>
            </a:r>
            <a:r>
              <a:rPr lang="it-IT" dirty="0"/>
              <a:t>, con </a:t>
            </a:r>
            <a:r>
              <a:rPr lang="it-IT" dirty="0" err="1"/>
              <a:t>n</a:t>
            </a:r>
            <a:r>
              <a:rPr lang="it-IT" dirty="0"/>
              <a:t> ≠ 0, diciamo che a e b sono congruenti modulo </a:t>
            </a:r>
            <a:r>
              <a:rPr lang="it-IT" dirty="0" err="1"/>
              <a:t>n</a:t>
            </a:r>
            <a:r>
              <a:rPr lang="it-IT" dirty="0"/>
              <a:t> se la loro differenza (a − b) è un multiplo di n. </a:t>
            </a:r>
            <a:endParaRPr lang="it-IT" dirty="0" smtClean="0"/>
          </a:p>
          <a:p>
            <a:r>
              <a:rPr lang="it-IT" dirty="0" smtClean="0"/>
              <a:t>In </a:t>
            </a:r>
            <a:r>
              <a:rPr lang="it-IT" dirty="0"/>
              <a:t>questo caso </a:t>
            </a:r>
            <a:r>
              <a:rPr lang="it-IT" dirty="0" smtClean="0"/>
              <a:t>scriviamo</a:t>
            </a:r>
            <a:endParaRPr lang="it-IT" dirty="0"/>
          </a:p>
          <a:p>
            <a:r>
              <a:rPr lang="it-IT" dirty="0"/>
              <a:t>e diciamo che a è congruo a b modulo n. </a:t>
            </a:r>
            <a:endParaRPr lang="it-IT" dirty="0" smtClean="0"/>
          </a:p>
          <a:p>
            <a:r>
              <a:rPr lang="it-IT" dirty="0" smtClean="0"/>
              <a:t>Per </a:t>
            </a:r>
            <a:r>
              <a:rPr lang="it-IT" dirty="0"/>
              <a:t>esempio, possiamo </a:t>
            </a:r>
            <a:r>
              <a:rPr lang="it-IT" dirty="0" smtClean="0"/>
              <a:t>scrivere </a:t>
            </a:r>
            <a:endParaRPr lang="it-IT" dirty="0"/>
          </a:p>
          <a:p>
            <a:r>
              <a:rPr lang="it-IT" dirty="0" smtClean="0"/>
              <a:t>38 </a:t>
            </a:r>
            <a:r>
              <a:rPr lang="it-IT" dirty="0"/>
              <a:t>− 14 = 24, che è un multiplo di 12.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4082" y="3789010"/>
            <a:ext cx="1714500" cy="2667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3532" y="4861305"/>
            <a:ext cx="2070100" cy="2667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261476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Proprietà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Fra le proprietà notiamo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" y="2797711"/>
            <a:ext cx="7391400" cy="2921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09029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Moltiplicazione </a:t>
            </a:r>
            <a:r>
              <a:rPr lang="it-IT" dirty="0" err="1" smtClean="0"/>
              <a:t>mod</a:t>
            </a:r>
            <a:r>
              <a:rPr lang="it-IT" dirty="0" smtClean="0"/>
              <a:t> 11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530671"/>
              </p:ext>
            </p:extLst>
          </p:nvPr>
        </p:nvGraphicFramePr>
        <p:xfrm>
          <a:off x="1468438" y="2801938"/>
          <a:ext cx="6477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Documento" r:id="rId4" imgW="6477000" imgH="2628900" progId="Word.Document.12">
                  <p:embed/>
                </p:oleObj>
              </mc:Choice>
              <mc:Fallback>
                <p:oleObj name="Documento" r:id="rId4" imgW="6477000" imgH="26289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68438" y="2801938"/>
                        <a:ext cx="6477000" cy="26289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8987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Considerazioni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moltiplicazione su Z</a:t>
            </a:r>
            <a:r>
              <a:rPr lang="it-IT" baseline="-25000" dirty="0" smtClean="0"/>
              <a:t>n</a:t>
            </a:r>
            <a:r>
              <a:rPr lang="it-IT" dirty="0" smtClean="0"/>
              <a:t> (con </a:t>
            </a:r>
            <a:r>
              <a:rPr lang="it-IT" dirty="0" err="1" smtClean="0"/>
              <a:t>n</a:t>
            </a:r>
            <a:r>
              <a:rPr lang="it-IT" dirty="0" smtClean="0"/>
              <a:t> primo) “mescola” gli elementi di Z</a:t>
            </a:r>
            <a:r>
              <a:rPr lang="it-IT" baseline="-25000" dirty="0" smtClean="0"/>
              <a:t>n</a:t>
            </a:r>
          </a:p>
          <a:p>
            <a:r>
              <a:rPr lang="it-IT" dirty="0" smtClean="0"/>
              <a:t>Per ogni elemento x di Z</a:t>
            </a:r>
            <a:r>
              <a:rPr lang="it-IT" baseline="-25000" dirty="0" smtClean="0"/>
              <a:t>n</a:t>
            </a:r>
            <a:r>
              <a:rPr lang="it-IT" dirty="0" smtClean="0"/>
              <a:t> esiste un inverso y tale che </a:t>
            </a:r>
          </a:p>
          <a:p>
            <a:pPr lvl="1"/>
            <a:r>
              <a:rPr lang="it-IT" dirty="0" smtClean="0"/>
              <a:t>se a * x (</a:t>
            </a:r>
            <a:r>
              <a:rPr lang="it-IT" dirty="0" err="1" smtClean="0"/>
              <a:t>mod</a:t>
            </a:r>
            <a:r>
              <a:rPr lang="it-IT" dirty="0" smtClean="0"/>
              <a:t> </a:t>
            </a:r>
            <a:r>
              <a:rPr lang="it-IT" dirty="0" err="1" smtClean="0"/>
              <a:t>n</a:t>
            </a:r>
            <a:r>
              <a:rPr lang="it-IT" dirty="0" smtClean="0"/>
              <a:t>) = b </a:t>
            </a:r>
          </a:p>
          <a:p>
            <a:pPr lvl="1"/>
            <a:r>
              <a:rPr lang="it-IT" dirty="0" smtClean="0"/>
              <a:t>allora y * b (</a:t>
            </a:r>
            <a:r>
              <a:rPr lang="it-IT" dirty="0" err="1" smtClean="0"/>
              <a:t>mod</a:t>
            </a:r>
            <a:r>
              <a:rPr lang="it-IT" dirty="0" smtClean="0"/>
              <a:t> </a:t>
            </a:r>
            <a:r>
              <a:rPr lang="it-IT" dirty="0" err="1" smtClean="0"/>
              <a:t>n</a:t>
            </a:r>
            <a:r>
              <a:rPr lang="it-IT" dirty="0" smtClean="0"/>
              <a:t>) = a</a:t>
            </a:r>
          </a:p>
          <a:p>
            <a:r>
              <a:rPr lang="it-IT" dirty="0" smtClean="0"/>
              <a:t>Nell’esempio su Z</a:t>
            </a:r>
            <a:r>
              <a:rPr lang="it-IT" baseline="-25000" dirty="0" smtClean="0"/>
              <a:t>11 </a:t>
            </a:r>
            <a:r>
              <a:rPr lang="it-IT" dirty="0" smtClean="0"/>
              <a:t>l’inverso di 2 è 6</a:t>
            </a:r>
          </a:p>
          <a:p>
            <a:pPr lvl="1"/>
            <a:r>
              <a:rPr lang="it-IT" dirty="0" smtClean="0"/>
              <a:t>Prendiamo per esempio il numero 8</a:t>
            </a:r>
          </a:p>
          <a:p>
            <a:pPr lvl="1"/>
            <a:r>
              <a:rPr lang="it-IT" dirty="0" smtClean="0"/>
              <a:t>8 * 2 (</a:t>
            </a:r>
            <a:r>
              <a:rPr lang="it-IT" dirty="0" err="1" smtClean="0"/>
              <a:t>mod</a:t>
            </a:r>
            <a:r>
              <a:rPr lang="it-IT" dirty="0" smtClean="0"/>
              <a:t> 11) = 5</a:t>
            </a:r>
          </a:p>
          <a:p>
            <a:pPr lvl="1"/>
            <a:r>
              <a:rPr lang="it-IT" dirty="0" smtClean="0"/>
              <a:t>5 * 6 (</a:t>
            </a:r>
            <a:r>
              <a:rPr lang="it-IT" dirty="0" err="1" smtClean="0"/>
              <a:t>mod</a:t>
            </a:r>
            <a:r>
              <a:rPr lang="it-IT" dirty="0" smtClean="0"/>
              <a:t> 11) = 8</a:t>
            </a:r>
            <a:endParaRPr lang="it-IT" dirty="0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420197"/>
              </p:ext>
            </p:extLst>
          </p:nvPr>
        </p:nvGraphicFramePr>
        <p:xfrm>
          <a:off x="1478847" y="5836024"/>
          <a:ext cx="6477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cumento" r:id="rId4" imgW="6477000" imgH="889000" progId="Word.Document.12">
                  <p:embed/>
                </p:oleObj>
              </mc:Choice>
              <mc:Fallback>
                <p:oleObj name="Documento" r:id="rId4" imgW="6477000" imgH="8890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78847" y="5836024"/>
                        <a:ext cx="6477000" cy="889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6205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Altro esempio</a:t>
            </a:r>
            <a:endParaRPr lang="it-IT" dirty="0"/>
          </a:p>
        </p:txBody>
      </p:sp>
      <p:graphicFrame>
        <p:nvGraphicFramePr>
          <p:cNvPr id="5" name="Segnaposto contenut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4883687"/>
              </p:ext>
            </p:extLst>
          </p:nvPr>
        </p:nvGraphicFramePr>
        <p:xfrm>
          <a:off x="395288" y="1600200"/>
          <a:ext cx="8291513" cy="1112838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114364"/>
                <a:gridCol w="561559"/>
                <a:gridCol w="561559"/>
                <a:gridCol w="561559"/>
                <a:gridCol w="561559"/>
                <a:gridCol w="561559"/>
                <a:gridCol w="561559"/>
                <a:gridCol w="561559"/>
                <a:gridCol w="561559"/>
                <a:gridCol w="561559"/>
                <a:gridCol w="561559"/>
                <a:gridCol w="561559"/>
              </a:tblGrid>
              <a:tr h="370946">
                <a:tc>
                  <a:txBody>
                    <a:bodyPr/>
                    <a:lstStyle/>
                    <a:p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0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1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2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3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4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5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6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7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8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9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10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it-IT" sz="1800" dirty="0" err="1" smtClean="0"/>
                        <a:t>f</a:t>
                      </a:r>
                      <a:r>
                        <a:rPr lang="it-IT" sz="1800" dirty="0" smtClean="0"/>
                        <a:t>(x) = 5x</a:t>
                      </a:r>
                      <a:r>
                        <a:rPr lang="it-IT" sz="1800" baseline="0" dirty="0" smtClean="0"/>
                        <a:t> </a:t>
                      </a:r>
                      <a:r>
                        <a:rPr lang="it-IT" sz="1800" baseline="0" dirty="0" err="1" smtClean="0"/>
                        <a:t>mod</a:t>
                      </a:r>
                      <a:r>
                        <a:rPr lang="it-IT" sz="1800" baseline="0" dirty="0" smtClean="0"/>
                        <a:t> </a:t>
                      </a:r>
                      <a:r>
                        <a:rPr lang="it-IT" sz="1800" baseline="0" dirty="0" err="1" smtClean="0"/>
                        <a:t>n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0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5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10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4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9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3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8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2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7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1</a:t>
                      </a:r>
                      <a:endParaRPr lang="it-IT" sz="1800" dirty="0">
                        <a:solidFill>
                          <a:srgbClr val="FF0000"/>
                        </a:solidFill>
                      </a:endParaRPr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6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f</a:t>
                      </a:r>
                      <a:r>
                        <a:rPr lang="it-IT" sz="1800" baseline="30000" dirty="0" smtClean="0"/>
                        <a:t>-1</a:t>
                      </a:r>
                      <a:r>
                        <a:rPr lang="it-IT" sz="1800" dirty="0" smtClean="0"/>
                        <a:t>(x)</a:t>
                      </a:r>
                      <a:r>
                        <a:rPr lang="it-IT" sz="1800" baseline="0" dirty="0" smtClean="0"/>
                        <a:t> = 9f(x) </a:t>
                      </a:r>
                      <a:r>
                        <a:rPr lang="it-IT" sz="1800" baseline="0" dirty="0" err="1" smtClean="0"/>
                        <a:t>mod</a:t>
                      </a:r>
                      <a:r>
                        <a:rPr lang="it-IT" sz="1800" baseline="0" dirty="0" smtClean="0"/>
                        <a:t> </a:t>
                      </a:r>
                      <a:r>
                        <a:rPr lang="it-IT" sz="1800" baseline="0" dirty="0" err="1" smtClean="0"/>
                        <a:t>n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0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1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2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3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4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5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6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7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8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9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  <a:tc>
                  <a:txBody>
                    <a:bodyPr/>
                    <a:lstStyle/>
                    <a:p>
                      <a:r>
                        <a:rPr lang="it-IT" sz="1800" dirty="0" smtClean="0"/>
                        <a:t>10</a:t>
                      </a:r>
                      <a:endParaRPr lang="it-IT" sz="1800" dirty="0"/>
                    </a:p>
                  </a:txBody>
                  <a:tcPr marL="44874" marR="44874" marT="45733" marB="45733"/>
                </a:tc>
              </a:tr>
            </a:tbl>
          </a:graphicData>
        </a:graphic>
      </p:graphicFrame>
      <p:sp>
        <p:nvSpPr>
          <p:cNvPr id="6" name="Segnaposto contenuto 8"/>
          <p:cNvSpPr txBox="1">
            <a:spLocks/>
          </p:cNvSpPr>
          <p:nvPr/>
        </p:nvSpPr>
        <p:spPr>
          <a:xfrm>
            <a:off x="365125" y="3068638"/>
            <a:ext cx="8310563" cy="3057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03225" indent="-403225" algn="l" defTabSz="914400" rtl="0" eaLnBrk="1" latinLnBrk="0" hangingPunct="1">
              <a:spcBef>
                <a:spcPts val="2000"/>
              </a:spcBef>
              <a:buFontTx/>
              <a:buBlip>
                <a:blip r:embed="rId2"/>
              </a:buBlip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806450" indent="-403225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2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492250" indent="-3492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173288" indent="-344488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516188" indent="-344488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860675" indent="-344488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3205163" indent="-344488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it-IT" dirty="0" err="1" smtClean="0">
                <a:latin typeface="Century Gothic" charset="0"/>
              </a:rPr>
              <a:t>f</a:t>
            </a:r>
            <a:r>
              <a:rPr lang="it-IT" dirty="0" smtClean="0">
                <a:latin typeface="Century Gothic" charset="0"/>
              </a:rPr>
              <a:t>(x) </a:t>
            </a:r>
            <a:r>
              <a:rPr lang="ja-JP" altLang="it-IT" dirty="0" smtClean="0">
                <a:latin typeface="Century Gothic" charset="0"/>
              </a:rPr>
              <a:t>“</a:t>
            </a:r>
            <a:r>
              <a:rPr lang="it-IT" dirty="0" smtClean="0">
                <a:latin typeface="Century Gothic" charset="0"/>
              </a:rPr>
              <a:t>mescola</a:t>
            </a:r>
            <a:r>
              <a:rPr lang="ja-JP" altLang="it-IT" dirty="0" smtClean="0">
                <a:latin typeface="Century Gothic" charset="0"/>
              </a:rPr>
              <a:t>”</a:t>
            </a:r>
            <a:r>
              <a:rPr lang="it-IT" dirty="0" smtClean="0">
                <a:latin typeface="Century Gothic" charset="0"/>
              </a:rPr>
              <a:t> l</a:t>
            </a:r>
            <a:r>
              <a:rPr lang="ja-JP" altLang="it-IT" dirty="0" smtClean="0">
                <a:latin typeface="Century Gothic" charset="0"/>
              </a:rPr>
              <a:t>’</a:t>
            </a:r>
            <a:r>
              <a:rPr lang="it-IT" dirty="0" smtClean="0">
                <a:latin typeface="Century Gothic" charset="0"/>
              </a:rPr>
              <a:t>insieme dei valori</a:t>
            </a:r>
          </a:p>
          <a:p>
            <a:pPr>
              <a:lnSpc>
                <a:spcPct val="90000"/>
              </a:lnSpc>
            </a:pPr>
            <a:r>
              <a:rPr lang="it-IT" dirty="0" smtClean="0">
                <a:latin typeface="Century Gothic" charset="0"/>
              </a:rPr>
              <a:t>f</a:t>
            </a:r>
            <a:r>
              <a:rPr lang="it-IT" baseline="30000" dirty="0" smtClean="0">
                <a:latin typeface="Century Gothic" charset="0"/>
              </a:rPr>
              <a:t>-1</a:t>
            </a:r>
            <a:r>
              <a:rPr lang="it-IT" dirty="0" smtClean="0">
                <a:latin typeface="Century Gothic" charset="0"/>
              </a:rPr>
              <a:t>(x) </a:t>
            </a:r>
            <a:r>
              <a:rPr lang="ja-JP" altLang="it-IT" dirty="0" smtClean="0">
                <a:latin typeface="Century Gothic" charset="0"/>
              </a:rPr>
              <a:t>“</a:t>
            </a:r>
            <a:r>
              <a:rPr lang="it-IT" dirty="0" smtClean="0">
                <a:latin typeface="Century Gothic" charset="0"/>
              </a:rPr>
              <a:t>riordina</a:t>
            </a:r>
            <a:r>
              <a:rPr lang="ja-JP" altLang="it-IT" dirty="0" smtClean="0">
                <a:latin typeface="Century Gothic" charset="0"/>
              </a:rPr>
              <a:t>”</a:t>
            </a:r>
            <a:r>
              <a:rPr lang="it-IT" dirty="0" smtClean="0">
                <a:latin typeface="Century Gothic" charset="0"/>
              </a:rPr>
              <a:t> l</a:t>
            </a:r>
            <a:r>
              <a:rPr lang="ja-JP" altLang="it-IT" dirty="0" smtClean="0">
                <a:latin typeface="Century Gothic" charset="0"/>
              </a:rPr>
              <a:t>’</a:t>
            </a:r>
            <a:r>
              <a:rPr lang="it-IT" dirty="0" smtClean="0">
                <a:latin typeface="Century Gothic" charset="0"/>
              </a:rPr>
              <a:t>insieme dei valori</a:t>
            </a:r>
          </a:p>
          <a:p>
            <a:pPr>
              <a:lnSpc>
                <a:spcPct val="90000"/>
              </a:lnSpc>
            </a:pPr>
            <a:r>
              <a:rPr lang="it-IT" dirty="0" smtClean="0">
                <a:latin typeface="Century Gothic" charset="0"/>
              </a:rPr>
              <a:t>Le due funzioni sono moltiplicazioni modulo </a:t>
            </a:r>
            <a:r>
              <a:rPr lang="it-IT" dirty="0" err="1" smtClean="0">
                <a:latin typeface="Century Gothic" charset="0"/>
              </a:rPr>
              <a:t>n</a:t>
            </a:r>
            <a:endParaRPr lang="it-IT" dirty="0" smtClean="0">
              <a:latin typeface="Century Gothic" charset="0"/>
            </a:endParaRPr>
          </a:p>
          <a:p>
            <a:pPr>
              <a:lnSpc>
                <a:spcPct val="90000"/>
              </a:lnSpc>
            </a:pPr>
            <a:r>
              <a:rPr lang="it-IT" dirty="0" smtClean="0">
                <a:latin typeface="Century Gothic" charset="0"/>
              </a:rPr>
              <a:t>5 è intesa come </a:t>
            </a:r>
            <a:r>
              <a:rPr lang="it-IT" dirty="0" err="1" smtClean="0">
                <a:latin typeface="Century Gothic" charset="0"/>
              </a:rPr>
              <a:t>Ke</a:t>
            </a:r>
            <a:endParaRPr lang="it-IT" dirty="0" smtClean="0">
              <a:latin typeface="Century Gothic" charset="0"/>
            </a:endParaRPr>
          </a:p>
          <a:p>
            <a:pPr>
              <a:lnSpc>
                <a:spcPct val="90000"/>
              </a:lnSpc>
            </a:pPr>
            <a:r>
              <a:rPr lang="it-IT" dirty="0" smtClean="0">
                <a:latin typeface="Century Gothic" charset="0"/>
              </a:rPr>
              <a:t>9 è il reciproco di 5 modulo 11 è intesa come </a:t>
            </a:r>
            <a:r>
              <a:rPr lang="it-IT" dirty="0" err="1" smtClean="0">
                <a:latin typeface="Century Gothic" charset="0"/>
              </a:rPr>
              <a:t>Kd</a:t>
            </a:r>
            <a:endParaRPr lang="it-IT" dirty="0" smtClean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013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Conseguenze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Potremmo utilizzare quindi un semplice algoritmo (moltiplicazione modulo </a:t>
            </a:r>
            <a:r>
              <a:rPr lang="it-IT" dirty="0" err="1" smtClean="0"/>
              <a:t>n</a:t>
            </a:r>
            <a:r>
              <a:rPr lang="it-IT" dirty="0" smtClean="0"/>
              <a:t>) per crittare con una chiave (chiave pubblica) e decrittare con l’altra (chiave privata)</a:t>
            </a:r>
          </a:p>
          <a:p>
            <a:r>
              <a:rPr lang="it-IT" dirty="0" smtClean="0"/>
              <a:t>Il problema che rimane è quello di rendere “impossibile” ottenere la chiave privata conoscendo la sola chiave pubblica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9438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46</TotalTime>
  <Words>433</Words>
  <Application>Microsoft Macintosh PowerPoint</Application>
  <PresentationFormat>Presentazione su schermo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0" baseType="lpstr">
      <vt:lpstr>Orbita</vt:lpstr>
      <vt:lpstr>Documento</vt:lpstr>
      <vt:lpstr>Aritmetica modulare</vt:lpstr>
      <vt:lpstr>Artmetica modulare</vt:lpstr>
      <vt:lpstr>La relazione di congruenza</vt:lpstr>
      <vt:lpstr>Proprietà</vt:lpstr>
      <vt:lpstr>Moltiplicazione mod 11</vt:lpstr>
      <vt:lpstr>Considerazioni</vt:lpstr>
      <vt:lpstr>Altro esempio</vt:lpstr>
      <vt:lpstr>Conseguenze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Aritmetica modulare</dc:title>
  <dc:creator>Alberto Ferrari</dc:creator>
  <cp:lastModifiedBy>Alberto Ferrari</cp:lastModifiedBy>
  <cp:revision>7</cp:revision>
  <dcterms:created xsi:type="dcterms:W3CDTF">2013-04-16T18:05:24Z</dcterms:created>
  <dcterms:modified xsi:type="dcterms:W3CDTF">2013-04-23T17:25:02Z</dcterms:modified>
</cp:coreProperties>
</file>